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35f4a544d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35f4a544d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35f4a544d8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35f4a544d8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35f4a544d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35f4a544d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360030eb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360030eb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35f4a544d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5f4a544d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5f4a544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5f4a544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35f4a544d8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35f4a544d8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35f4a544d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35f4a544d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60030eb0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360030eb0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35f4a544d8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35f4a544d8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35f4a544d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35f4a544d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360030eb0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360030eb0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35f4a544d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35f4a544d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5f4a544d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35f4a544d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5f4a544d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35f4a544d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35f4a544d8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35f4a544d8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5f4a544d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35f4a544d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35f4a544d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35f4a544d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35f4a544d8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35f4a544d8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360030eb0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360030eb0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5f4a544d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35f4a544d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360030eb03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360030eb03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35f4a544d8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35f4a544d8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360030eb0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360030eb0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360030eb0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360030eb0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35f4a544d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35f4a544d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36175328d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36175328d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6175328d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36175328d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35f4a544d8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35f4a544d8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36175328d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36175328d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35f4a544d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35f4a544d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35f4a544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35f4a544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35f4a544d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35f4a544d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35f4a544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35f4a544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35f4a544d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35f4a544d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5f4a544d8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5f4a544d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312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000"/>
              <a:t>Final Project: </a:t>
            </a:r>
            <a:endParaRPr sz="4000"/>
          </a:p>
          <a:p>
            <a:pPr indent="0" lvl="0" marL="0" rtl="0" algn="ctr">
              <a:spcBef>
                <a:spcPts val="0"/>
              </a:spcBef>
              <a:spcAft>
                <a:spcPts val="0"/>
              </a:spcAft>
              <a:buNone/>
            </a:pPr>
            <a:r>
              <a:rPr lang="en" sz="4000"/>
              <a:t>Q-Learning Trading Strategy</a:t>
            </a:r>
            <a:endParaRPr sz="4000"/>
          </a:p>
        </p:txBody>
      </p:sp>
      <p:sp>
        <p:nvSpPr>
          <p:cNvPr id="55" name="Google Shape;55;p13"/>
          <p:cNvSpPr txBox="1"/>
          <p:nvPr>
            <p:ph idx="1" type="subTitle"/>
          </p:nvPr>
        </p:nvSpPr>
        <p:spPr>
          <a:xfrm>
            <a:off x="311700" y="2509375"/>
            <a:ext cx="8520600" cy="163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STAT 5243: Applied Data Science</a:t>
            </a:r>
            <a:endParaRPr sz="2500"/>
          </a:p>
          <a:p>
            <a:pPr indent="0" lvl="0" marL="0" rtl="0" algn="ctr">
              <a:spcBef>
                <a:spcPts val="0"/>
              </a:spcBef>
              <a:spcAft>
                <a:spcPts val="0"/>
              </a:spcAft>
              <a:buNone/>
            </a:pPr>
            <a:r>
              <a:rPr lang="en" sz="2500"/>
              <a:t>MuQing Wen (mw3821)</a:t>
            </a:r>
            <a:endParaRPr sz="2500"/>
          </a:p>
          <a:p>
            <a:pPr indent="0" lvl="0" marL="0" rtl="0" algn="ctr">
              <a:spcBef>
                <a:spcPts val="0"/>
              </a:spcBef>
              <a:spcAft>
                <a:spcPts val="0"/>
              </a:spcAft>
              <a:buNone/>
            </a:pPr>
            <a:r>
              <a:rPr lang="en" sz="2500"/>
              <a:t>May 15, 2025</a:t>
            </a:r>
            <a:endParaRPr sz="2500"/>
          </a:p>
          <a:p>
            <a:pPr indent="0" lvl="0" marL="0" rtl="0" algn="ctr">
              <a:spcBef>
                <a:spcPts val="0"/>
              </a:spcBef>
              <a:spcAft>
                <a:spcPts val="0"/>
              </a:spcAft>
              <a:buNone/>
            </a:pPr>
            <a:r>
              <a:rPr lang="en" sz="2500"/>
              <a:t>Professor </a:t>
            </a:r>
            <a:r>
              <a:rPr lang="en" sz="2500"/>
              <a:t>Wang Haiyuan</a:t>
            </a:r>
            <a:endParaRPr sz="2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Portfolio</a:t>
            </a:r>
            <a:endParaRPr/>
          </a:p>
        </p:txBody>
      </p:sp>
      <p:sp>
        <p:nvSpPr>
          <p:cNvPr id="116" name="Google Shape;116;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The </a:t>
            </a:r>
            <a:r>
              <a:rPr b="1" lang="en">
                <a:solidFill>
                  <a:schemeClr val="dk1"/>
                </a:solidFill>
              </a:rPr>
              <a:t>Portfolio</a:t>
            </a:r>
            <a:r>
              <a:rPr lang="en">
                <a:solidFill>
                  <a:schemeClr val="dk1"/>
                </a:solidFill>
              </a:rPr>
              <a:t> class simulates the trading environment. </a:t>
            </a:r>
            <a:endParaRPr>
              <a:solidFill>
                <a:schemeClr val="dk1"/>
              </a:solidFill>
            </a:endParaRPr>
          </a:p>
          <a:p>
            <a:pPr indent="0" lvl="0" marL="0" rtl="0" algn="l">
              <a:spcBef>
                <a:spcPts val="1200"/>
              </a:spcBef>
              <a:spcAft>
                <a:spcPts val="0"/>
              </a:spcAft>
              <a:buNone/>
            </a:pPr>
            <a:r>
              <a:rPr lang="en">
                <a:solidFill>
                  <a:schemeClr val="dk1"/>
                </a:solidFill>
              </a:rPr>
              <a:t>It keep track of the current step (current date), current cash balance, inventory (number of coins held), and the repetition counts for each action.</a:t>
            </a:r>
            <a:endParaRPr>
              <a:solidFill>
                <a:schemeClr val="dk1"/>
              </a:solidFill>
            </a:endParaRPr>
          </a:p>
          <a:p>
            <a:pPr indent="0" lvl="0" marL="0" rtl="0" algn="l">
              <a:spcBef>
                <a:spcPts val="1200"/>
              </a:spcBef>
              <a:spcAft>
                <a:spcPts val="0"/>
              </a:spcAft>
              <a:buNone/>
            </a:pPr>
            <a:r>
              <a:rPr lang="en">
                <a:solidFill>
                  <a:schemeClr val="dk1"/>
                </a:solidFill>
              </a:rPr>
              <a:t>It has functions to calculate the current state (“get_state”) and current portfolio value (by calculating the 4 signals). </a:t>
            </a:r>
            <a:endParaRPr>
              <a:solidFill>
                <a:schemeClr val="dk1"/>
              </a:solidFill>
            </a:endParaRPr>
          </a:p>
          <a:p>
            <a:pPr indent="0" lvl="0" marL="0" rtl="0" algn="l">
              <a:spcBef>
                <a:spcPts val="1200"/>
              </a:spcBef>
              <a:spcAft>
                <a:spcPts val="1200"/>
              </a:spcAft>
              <a:buNone/>
            </a:pPr>
            <a:r>
              <a:rPr lang="en">
                <a:solidFill>
                  <a:schemeClr val="dk1"/>
                </a:solidFill>
              </a:rPr>
              <a:t>It supports buy, sell, and hold actions (update cash and inventory based on current price and transaction cost).</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Agent</a:t>
            </a:r>
            <a:endParaRPr/>
          </a:p>
        </p:txBody>
      </p:sp>
      <p:sp>
        <p:nvSpPr>
          <p:cNvPr id="122" name="Google Shape;122;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chemeClr val="dk1"/>
                </a:solidFill>
              </a:rPr>
              <a:t>The </a:t>
            </a:r>
            <a:r>
              <a:rPr b="1" lang="en">
                <a:solidFill>
                  <a:schemeClr val="dk1"/>
                </a:solidFill>
              </a:rPr>
              <a:t>Agent</a:t>
            </a:r>
            <a:r>
              <a:rPr lang="en">
                <a:solidFill>
                  <a:schemeClr val="dk1"/>
                </a:solidFill>
              </a:rPr>
              <a:t> class determines the update policy for the Q-table.</a:t>
            </a:r>
            <a:endParaRPr>
              <a:solidFill>
                <a:schemeClr val="dk1"/>
              </a:solidFill>
            </a:endParaRPr>
          </a:p>
          <a:p>
            <a:pPr indent="0" lvl="0" marL="0" rtl="0" algn="l">
              <a:spcBef>
                <a:spcPts val="1200"/>
              </a:spcBef>
              <a:spcAft>
                <a:spcPts val="0"/>
              </a:spcAft>
              <a:buNone/>
            </a:pPr>
            <a:r>
              <a:rPr lang="en">
                <a:solidFill>
                  <a:schemeClr val="dk1"/>
                </a:solidFill>
              </a:rPr>
              <a:t>It chooses actions using an ε-greedy strategy: randomly select actions with ε probability; otherwise, decide the next action based on the current state and the reward (Q-table).</a:t>
            </a:r>
            <a:endParaRPr>
              <a:solidFill>
                <a:schemeClr val="dk1"/>
              </a:solidFill>
            </a:endParaRPr>
          </a:p>
          <a:p>
            <a:pPr indent="0" lvl="0" marL="0" rtl="0" algn="l">
              <a:spcBef>
                <a:spcPts val="1200"/>
              </a:spcBef>
              <a:spcAft>
                <a:spcPts val="0"/>
              </a:spcAft>
              <a:buNone/>
            </a:pPr>
            <a:r>
              <a:rPr lang="en">
                <a:solidFill>
                  <a:schemeClr val="dk1"/>
                </a:solidFill>
              </a:rPr>
              <a:t>There are two update policies: SARSA </a:t>
            </a:r>
            <a:r>
              <a:rPr lang="en">
                <a:solidFill>
                  <a:schemeClr val="dk1"/>
                </a:solidFill>
              </a:rPr>
              <a:t>(function “update”) </a:t>
            </a:r>
            <a:r>
              <a:rPr lang="en">
                <a:solidFill>
                  <a:schemeClr val="dk1"/>
                </a:solidFill>
              </a:rPr>
              <a:t>and Q-learning (function “update2”).</a:t>
            </a:r>
            <a:endParaRPr>
              <a:solidFill>
                <a:schemeClr val="dk1"/>
              </a:solidFill>
            </a:endParaRPr>
          </a:p>
          <a:p>
            <a:pPr indent="0" lvl="0" marL="0" rtl="0" algn="l">
              <a:spcBef>
                <a:spcPts val="1200"/>
              </a:spcBef>
              <a:spcAft>
                <a:spcPts val="0"/>
              </a:spcAft>
              <a:buNone/>
            </a:pPr>
            <a:r>
              <a:rPr lang="en">
                <a:solidFill>
                  <a:schemeClr val="dk1"/>
                </a:solidFill>
              </a:rPr>
              <a:t>SARSA is an on-policy update method that update based on the next action.</a:t>
            </a:r>
            <a:endParaRPr>
              <a:solidFill>
                <a:schemeClr val="dk1"/>
              </a:solidFill>
            </a:endParaRPr>
          </a:p>
          <a:p>
            <a:pPr indent="0" lvl="0" marL="0" rtl="0" algn="l">
              <a:spcBef>
                <a:spcPts val="1200"/>
              </a:spcBef>
              <a:spcAft>
                <a:spcPts val="1200"/>
              </a:spcAft>
              <a:buNone/>
            </a:pPr>
            <a:r>
              <a:rPr lang="en">
                <a:solidFill>
                  <a:schemeClr val="dk1"/>
                </a:solidFill>
              </a:rPr>
              <a:t>Q-learning is an off-policy update method that update based on next action that has the maximum reward.</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8" name="Google Shape;12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9" name="Google Shape;129;p24"/>
          <p:cNvPicPr preferRelativeResize="0"/>
          <p:nvPr/>
        </p:nvPicPr>
        <p:blipFill>
          <a:blip r:embed="rId3">
            <a:alphaModFix/>
          </a:blip>
          <a:stretch>
            <a:fillRect/>
          </a:stretch>
        </p:blipFill>
        <p:spPr>
          <a:xfrm>
            <a:off x="444301" y="0"/>
            <a:ext cx="8255396"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5"/>
          <p:cNvSpPr txBox="1"/>
          <p:nvPr>
            <p:ph type="title"/>
          </p:nvPr>
        </p:nvSpPr>
        <p:spPr>
          <a:xfrm>
            <a:off x="311700" y="0"/>
            <a:ext cx="8520600" cy="45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Plot Episode 1</a:t>
            </a:r>
            <a:endParaRPr sz="2000"/>
          </a:p>
        </p:txBody>
      </p:sp>
      <p:sp>
        <p:nvSpPr>
          <p:cNvPr id="135" name="Google Shape;135;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6" name="Google Shape;136;p25" title="Episode 1.png"/>
          <p:cNvPicPr preferRelativeResize="0"/>
          <p:nvPr/>
        </p:nvPicPr>
        <p:blipFill>
          <a:blip r:embed="rId3">
            <a:alphaModFix/>
          </a:blip>
          <a:stretch>
            <a:fillRect/>
          </a:stretch>
        </p:blipFill>
        <p:spPr>
          <a:xfrm>
            <a:off x="311698" y="452100"/>
            <a:ext cx="8254300" cy="469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Trained Q-Table</a:t>
            </a:r>
            <a:endParaRPr/>
          </a:p>
        </p:txBody>
      </p:sp>
      <p:sp>
        <p:nvSpPr>
          <p:cNvPr id="142" name="Google Shape;142;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3" name="Google Shape;143;p26"/>
          <p:cNvPicPr preferRelativeResize="0"/>
          <p:nvPr/>
        </p:nvPicPr>
        <p:blipFill>
          <a:blip r:embed="rId3">
            <a:alphaModFix/>
          </a:blip>
          <a:stretch>
            <a:fillRect/>
          </a:stretch>
        </p:blipFill>
        <p:spPr>
          <a:xfrm>
            <a:off x="3468331" y="0"/>
            <a:ext cx="4351690"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9" name="Google Shape;149;p27"/>
          <p:cNvSpPr txBox="1"/>
          <p:nvPr>
            <p:ph idx="1" type="body"/>
          </p:nvPr>
        </p:nvSpPr>
        <p:spPr>
          <a:xfrm>
            <a:off x="311700" y="1152475"/>
            <a:ext cx="19257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Compute:</a:t>
            </a:r>
            <a:endParaRPr/>
          </a:p>
          <a:p>
            <a:pPr indent="-342900" lvl="0" marL="457200" rtl="0" algn="l">
              <a:spcBef>
                <a:spcPts val="1200"/>
              </a:spcBef>
              <a:spcAft>
                <a:spcPts val="0"/>
              </a:spcAft>
              <a:buSzPts val="1800"/>
              <a:buAutoNum type="arabicPeriod"/>
            </a:pPr>
            <a:r>
              <a:rPr lang="en"/>
              <a:t>Standard </a:t>
            </a:r>
            <a:r>
              <a:rPr lang="en"/>
              <a:t>deviation</a:t>
            </a:r>
            <a:endParaRPr/>
          </a:p>
          <a:p>
            <a:pPr indent="-342900" lvl="0" marL="457200" rtl="0" algn="l">
              <a:spcBef>
                <a:spcPts val="0"/>
              </a:spcBef>
              <a:spcAft>
                <a:spcPts val="0"/>
              </a:spcAft>
              <a:buSzPts val="1800"/>
              <a:buAutoNum type="arabicPeriod"/>
            </a:pPr>
            <a:r>
              <a:rPr lang="en"/>
              <a:t>Maximum Drawdown</a:t>
            </a:r>
            <a:endParaRPr/>
          </a:p>
          <a:p>
            <a:pPr indent="-342900" lvl="0" marL="457200" rtl="0" algn="l">
              <a:spcBef>
                <a:spcPts val="0"/>
              </a:spcBef>
              <a:spcAft>
                <a:spcPts val="0"/>
              </a:spcAft>
              <a:buSzPts val="1800"/>
              <a:buAutoNum type="arabicPeriod"/>
            </a:pPr>
            <a:r>
              <a:rPr lang="en"/>
              <a:t>Sharpe Ratio</a:t>
            </a:r>
            <a:endParaRPr/>
          </a:p>
          <a:p>
            <a:pPr indent="-342900" lvl="0" marL="457200" rtl="0" algn="l">
              <a:spcBef>
                <a:spcPts val="0"/>
              </a:spcBef>
              <a:spcAft>
                <a:spcPts val="0"/>
              </a:spcAft>
              <a:buSzPts val="1800"/>
              <a:buAutoNum type="arabicPeriod"/>
            </a:pPr>
            <a:r>
              <a:rPr lang="en"/>
              <a:t>Non-Hold Action Ratio</a:t>
            </a:r>
            <a:endParaRPr/>
          </a:p>
          <a:p>
            <a:pPr indent="-342900" lvl="0" marL="457200" rtl="0" algn="l">
              <a:spcBef>
                <a:spcPts val="0"/>
              </a:spcBef>
              <a:spcAft>
                <a:spcPts val="0"/>
              </a:spcAft>
              <a:buSzPts val="1800"/>
              <a:buAutoNum type="arabicPeriod"/>
            </a:pPr>
            <a:r>
              <a:rPr lang="en"/>
              <a:t>Profit</a:t>
            </a:r>
            <a:endParaRPr/>
          </a:p>
        </p:txBody>
      </p:sp>
      <p:pic>
        <p:nvPicPr>
          <p:cNvPr id="150" name="Google Shape;150;p27"/>
          <p:cNvPicPr preferRelativeResize="0"/>
          <p:nvPr/>
        </p:nvPicPr>
        <p:blipFill>
          <a:blip r:embed="rId3">
            <a:alphaModFix/>
          </a:blip>
          <a:stretch>
            <a:fillRect/>
          </a:stretch>
        </p:blipFill>
        <p:spPr>
          <a:xfrm>
            <a:off x="2809975" y="950188"/>
            <a:ext cx="5781436" cy="38209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 Volatility for each Episode (Task 1)</a:t>
            </a:r>
            <a:endParaRPr/>
          </a:p>
        </p:txBody>
      </p:sp>
      <p:sp>
        <p:nvSpPr>
          <p:cNvPr id="156" name="Google Shape;156;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8" title="Standard Deviation by Episode.png"/>
          <p:cNvPicPr preferRelativeResize="0"/>
          <p:nvPr/>
        </p:nvPicPr>
        <p:blipFill>
          <a:blip r:embed="rId3">
            <a:alphaModFix/>
          </a:blip>
          <a:stretch>
            <a:fillRect/>
          </a:stretch>
        </p:blipFill>
        <p:spPr>
          <a:xfrm>
            <a:off x="0" y="596999"/>
            <a:ext cx="9144003" cy="45273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311700" y="47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Sharpe Ratio by Episode (Task 1)</a:t>
            </a:r>
            <a:endParaRPr/>
          </a:p>
        </p:txBody>
      </p:sp>
      <p:sp>
        <p:nvSpPr>
          <p:cNvPr id="163" name="Google Shape;163;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9" title="Sharpe Ratio by Episode.png"/>
          <p:cNvPicPr preferRelativeResize="0"/>
          <p:nvPr/>
        </p:nvPicPr>
        <p:blipFill>
          <a:blip r:embed="rId3">
            <a:alphaModFix/>
          </a:blip>
          <a:stretch>
            <a:fillRect/>
          </a:stretch>
        </p:blipFill>
        <p:spPr>
          <a:xfrm>
            <a:off x="0" y="596999"/>
            <a:ext cx="9144003" cy="45273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0"/>
          <p:cNvSpPr txBox="1"/>
          <p:nvPr>
            <p:ph type="title"/>
          </p:nvPr>
        </p:nvSpPr>
        <p:spPr>
          <a:xfrm>
            <a:off x="311700" y="47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Profit by Episode (Task 1)</a:t>
            </a:r>
            <a:endParaRPr/>
          </a:p>
        </p:txBody>
      </p:sp>
      <p:sp>
        <p:nvSpPr>
          <p:cNvPr id="170" name="Google Shape;17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30" title="Profit by Episode.png"/>
          <p:cNvPicPr preferRelativeResize="0"/>
          <p:nvPr/>
        </p:nvPicPr>
        <p:blipFill>
          <a:blip r:embed="rId3">
            <a:alphaModFix/>
          </a:blip>
          <a:stretch>
            <a:fillRect/>
          </a:stretch>
        </p:blipFill>
        <p:spPr>
          <a:xfrm>
            <a:off x="0" y="596999"/>
            <a:ext cx="9144003" cy="452735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Pattern</a:t>
            </a:r>
            <a:endParaRPr/>
          </a:p>
        </p:txBody>
      </p:sp>
      <p:sp>
        <p:nvSpPr>
          <p:cNvPr id="177" name="Google Shape;177;p31"/>
          <p:cNvSpPr txBox="1"/>
          <p:nvPr>
            <p:ph idx="1" type="body"/>
          </p:nvPr>
        </p:nvSpPr>
        <p:spPr>
          <a:xfrm>
            <a:off x="311700" y="1152475"/>
            <a:ext cx="3558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High return (Profit / Sharpe Ratio) correlate with higher risk (volatility / standard deviation).</a:t>
            </a:r>
            <a:endParaRPr/>
          </a:p>
        </p:txBody>
      </p:sp>
      <p:pic>
        <p:nvPicPr>
          <p:cNvPr id="178" name="Google Shape;178;p31" title="Pairwise Metric Relationships.png"/>
          <p:cNvPicPr preferRelativeResize="0"/>
          <p:nvPr/>
        </p:nvPicPr>
        <p:blipFill>
          <a:blip r:embed="rId3">
            <a:alphaModFix/>
          </a:blip>
          <a:stretch>
            <a:fillRect/>
          </a:stretch>
        </p:blipFill>
        <p:spPr>
          <a:xfrm>
            <a:off x="3870000" y="0"/>
            <a:ext cx="4993551" cy="49910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696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Overview: Daily Crypto Price from 2024 - 2025</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2" name="Google Shape;62;p14" title="Close Price of Cryptocurrencies.png"/>
          <p:cNvPicPr preferRelativeResize="0"/>
          <p:nvPr/>
        </p:nvPicPr>
        <p:blipFill>
          <a:blip r:embed="rId3">
            <a:alphaModFix/>
          </a:blip>
          <a:stretch>
            <a:fillRect/>
          </a:stretch>
        </p:blipFill>
        <p:spPr>
          <a:xfrm>
            <a:off x="311700" y="715926"/>
            <a:ext cx="8345748" cy="41362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11700" y="0"/>
            <a:ext cx="8520600" cy="452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Compare Portfolio with Highest and Lowest Returns</a:t>
            </a:r>
            <a:endParaRPr sz="2000"/>
          </a:p>
        </p:txBody>
      </p:sp>
      <p:sp>
        <p:nvSpPr>
          <p:cNvPr id="184" name="Google Shape;18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32"/>
          <p:cNvPicPr preferRelativeResize="0"/>
          <p:nvPr/>
        </p:nvPicPr>
        <p:blipFill>
          <a:blip r:embed="rId3">
            <a:alphaModFix/>
          </a:blip>
          <a:stretch>
            <a:fillRect/>
          </a:stretch>
        </p:blipFill>
        <p:spPr>
          <a:xfrm>
            <a:off x="311700" y="452100"/>
            <a:ext cx="6117131" cy="46986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Compare Portfolio with Highest and Lowest Returns</a:t>
            </a:r>
            <a:endParaRPr/>
          </a:p>
        </p:txBody>
      </p:sp>
      <p:sp>
        <p:nvSpPr>
          <p:cNvPr id="191" name="Google Shape;191;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3" title="Portfolio Value (Episode 1, Episode 50, &amp; Episodes with Largest &amp; Smallest Return).png"/>
          <p:cNvPicPr preferRelativeResize="0"/>
          <p:nvPr/>
        </p:nvPicPr>
        <p:blipFill>
          <a:blip r:embed="rId3">
            <a:alphaModFix/>
          </a:blip>
          <a:stretch>
            <a:fillRect/>
          </a:stretch>
        </p:blipFill>
        <p:spPr>
          <a:xfrm>
            <a:off x="0" y="594767"/>
            <a:ext cx="9144003" cy="453181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ph type="title"/>
          </p:nvPr>
        </p:nvSpPr>
        <p:spPr>
          <a:xfrm>
            <a:off x="311700" y="0"/>
            <a:ext cx="8520600" cy="42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Episode 50: </a:t>
            </a:r>
            <a:r>
              <a:rPr lang="en" sz="2000"/>
              <a:t>Portfolio with Highest Return</a:t>
            </a:r>
            <a:endParaRPr sz="2000"/>
          </a:p>
        </p:txBody>
      </p:sp>
      <p:sp>
        <p:nvSpPr>
          <p:cNvPr id="198" name="Google Shape;19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9" name="Google Shape;199;p34" title="Episode 50.png"/>
          <p:cNvPicPr preferRelativeResize="0"/>
          <p:nvPr/>
        </p:nvPicPr>
        <p:blipFill>
          <a:blip r:embed="rId3">
            <a:alphaModFix/>
          </a:blip>
          <a:stretch>
            <a:fillRect/>
          </a:stretch>
        </p:blipFill>
        <p:spPr>
          <a:xfrm>
            <a:off x="311699" y="426900"/>
            <a:ext cx="8124749" cy="46177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11700" y="0"/>
            <a:ext cx="8520600" cy="426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00"/>
              <a:t>Episode 28: </a:t>
            </a:r>
            <a:r>
              <a:rPr lang="en" sz="2000"/>
              <a:t>Portfolio with Lowest Return</a:t>
            </a:r>
            <a:endParaRPr sz="2000"/>
          </a:p>
        </p:txBody>
      </p:sp>
      <p:sp>
        <p:nvSpPr>
          <p:cNvPr id="205" name="Google Shape;20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5" title="Episode 28.png"/>
          <p:cNvPicPr preferRelativeResize="0"/>
          <p:nvPr/>
        </p:nvPicPr>
        <p:blipFill>
          <a:blip r:embed="rId3">
            <a:alphaModFix/>
          </a:blip>
          <a:stretch>
            <a:fillRect/>
          </a:stretch>
        </p:blipFill>
        <p:spPr>
          <a:xfrm>
            <a:off x="311710" y="426900"/>
            <a:ext cx="8298639" cy="47166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for Part 1</a:t>
            </a:r>
            <a:endParaRPr/>
          </a:p>
        </p:txBody>
      </p:sp>
      <p:sp>
        <p:nvSpPr>
          <p:cNvPr id="212" name="Google Shape;21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If we want lower risk (lower standard deviation over time), we should sell cryptocurrencies and convert them to cash.</a:t>
            </a:r>
            <a:endParaRPr>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
                <a:solidFill>
                  <a:schemeClr val="dk1"/>
                </a:solidFill>
                <a:latin typeface="Times New Roman"/>
                <a:ea typeface="Times New Roman"/>
                <a:cs typeface="Times New Roman"/>
                <a:sym typeface="Times New Roman"/>
              </a:rPr>
              <a:t>If we want higher return (higher standard deviation), we should buy cryptocurrencies and decrease cash balance.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Trade with 20% Cash / Asset</a:t>
            </a:r>
            <a:endParaRPr/>
          </a:p>
        </p:txBody>
      </p:sp>
      <p:sp>
        <p:nvSpPr>
          <p:cNvPr id="218" name="Google Shape;21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9" name="Google Shape;219;p37"/>
          <p:cNvPicPr preferRelativeResize="0"/>
          <p:nvPr/>
        </p:nvPicPr>
        <p:blipFill>
          <a:blip r:embed="rId3">
            <a:alphaModFix/>
          </a:blip>
          <a:stretch>
            <a:fillRect/>
          </a:stretch>
        </p:blipFill>
        <p:spPr>
          <a:xfrm>
            <a:off x="5273900" y="1"/>
            <a:ext cx="3384973" cy="1256100"/>
          </a:xfrm>
          <a:prstGeom prst="rect">
            <a:avLst/>
          </a:prstGeom>
          <a:noFill/>
          <a:ln>
            <a:noFill/>
          </a:ln>
        </p:spPr>
      </p:pic>
      <p:pic>
        <p:nvPicPr>
          <p:cNvPr id="220" name="Google Shape;220;p37"/>
          <p:cNvPicPr preferRelativeResize="0"/>
          <p:nvPr/>
        </p:nvPicPr>
        <p:blipFill>
          <a:blip r:embed="rId4">
            <a:alphaModFix/>
          </a:blip>
          <a:stretch>
            <a:fillRect/>
          </a:stretch>
        </p:blipFill>
        <p:spPr>
          <a:xfrm>
            <a:off x="202849" y="1256100"/>
            <a:ext cx="6119148" cy="37497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8"/>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Plot Volatility for each Episode</a:t>
            </a:r>
            <a:endParaRPr/>
          </a:p>
        </p:txBody>
      </p:sp>
      <p:sp>
        <p:nvSpPr>
          <p:cNvPr id="226" name="Google Shape;226;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38" title="Standard Deviation by Episode (trading with 20% cash or asset).png"/>
          <p:cNvPicPr preferRelativeResize="0"/>
          <p:nvPr/>
        </p:nvPicPr>
        <p:blipFill>
          <a:blip r:embed="rId3">
            <a:alphaModFix/>
          </a:blip>
          <a:stretch>
            <a:fillRect/>
          </a:stretch>
        </p:blipFill>
        <p:spPr>
          <a:xfrm>
            <a:off x="0" y="596999"/>
            <a:ext cx="9144003" cy="452735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9"/>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Profit by Episode (Task 2)</a:t>
            </a:r>
            <a:endParaRPr/>
          </a:p>
        </p:txBody>
      </p:sp>
      <p:sp>
        <p:nvSpPr>
          <p:cNvPr id="233" name="Google Shape;233;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39" title="Profit by Episode (trading with 20% cash or asset).png"/>
          <p:cNvPicPr preferRelativeResize="0"/>
          <p:nvPr/>
        </p:nvPicPr>
        <p:blipFill>
          <a:blip r:embed="rId3">
            <a:alphaModFix/>
          </a:blip>
          <a:stretch>
            <a:fillRect/>
          </a:stretch>
        </p:blipFill>
        <p:spPr>
          <a:xfrm>
            <a:off x="0" y="616149"/>
            <a:ext cx="9144003" cy="452735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Sharpe Ratio by Episode (Task 2)</a:t>
            </a:r>
            <a:endParaRPr/>
          </a:p>
        </p:txBody>
      </p:sp>
      <p:sp>
        <p:nvSpPr>
          <p:cNvPr id="240" name="Google Shape;240;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40" title="Sharpe Ratio by Episode (trading with 20% cash or asset).png"/>
          <p:cNvPicPr preferRelativeResize="0"/>
          <p:nvPr/>
        </p:nvPicPr>
        <p:blipFill>
          <a:blip r:embed="rId3">
            <a:alphaModFix/>
          </a:blip>
          <a:stretch>
            <a:fillRect/>
          </a:stretch>
        </p:blipFill>
        <p:spPr>
          <a:xfrm>
            <a:off x="0" y="596999"/>
            <a:ext cx="9144003" cy="452735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7" name="Google Shape;247;p41"/>
          <p:cNvSpPr txBox="1"/>
          <p:nvPr>
            <p:ph idx="1" type="body"/>
          </p:nvPr>
        </p:nvSpPr>
        <p:spPr>
          <a:xfrm>
            <a:off x="311700" y="1152475"/>
            <a:ext cx="3529200" cy="92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8" name="Google Shape;248;p41"/>
          <p:cNvSpPr txBox="1"/>
          <p:nvPr>
            <p:ph idx="1" type="body"/>
          </p:nvPr>
        </p:nvSpPr>
        <p:spPr>
          <a:xfrm>
            <a:off x="5303100" y="3356375"/>
            <a:ext cx="3529200" cy="92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relationship between volatility and return is less clear.</a:t>
            </a:r>
            <a:endParaRPr/>
          </a:p>
        </p:txBody>
      </p:sp>
      <p:pic>
        <p:nvPicPr>
          <p:cNvPr id="249" name="Google Shape;249;p41" title="Pairwise Metric Relationships (Trade with 20% cash or asset).png"/>
          <p:cNvPicPr preferRelativeResize="0"/>
          <p:nvPr/>
        </p:nvPicPr>
        <p:blipFill>
          <a:blip r:embed="rId3">
            <a:alphaModFix/>
          </a:blip>
          <a:stretch>
            <a:fillRect/>
          </a:stretch>
        </p:blipFill>
        <p:spPr>
          <a:xfrm>
            <a:off x="0" y="-2"/>
            <a:ext cx="5125915" cy="5143501"/>
          </a:xfrm>
          <a:prstGeom prst="rect">
            <a:avLst/>
          </a:prstGeom>
          <a:noFill/>
          <a:ln>
            <a:noFill/>
          </a:ln>
        </p:spPr>
      </p:pic>
      <p:pic>
        <p:nvPicPr>
          <p:cNvPr id="250" name="Google Shape;250;p41"/>
          <p:cNvPicPr preferRelativeResize="0"/>
          <p:nvPr/>
        </p:nvPicPr>
        <p:blipFill>
          <a:blip r:embed="rId4">
            <a:alphaModFix/>
          </a:blip>
          <a:stretch>
            <a:fillRect/>
          </a:stretch>
        </p:blipFill>
        <p:spPr>
          <a:xfrm>
            <a:off x="4376950" y="11588"/>
            <a:ext cx="4689752" cy="32039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Descriptive Statistics</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 name="Google Shape;69;p15"/>
          <p:cNvPicPr preferRelativeResize="0"/>
          <p:nvPr/>
        </p:nvPicPr>
        <p:blipFill>
          <a:blip r:embed="rId3">
            <a:alphaModFix/>
          </a:blip>
          <a:stretch>
            <a:fillRect/>
          </a:stretch>
        </p:blipFill>
        <p:spPr>
          <a:xfrm>
            <a:off x="0" y="720835"/>
            <a:ext cx="9143998" cy="370182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2"/>
          <p:cNvSpPr txBox="1"/>
          <p:nvPr>
            <p:ph type="title"/>
          </p:nvPr>
        </p:nvSpPr>
        <p:spPr>
          <a:xfrm>
            <a:off x="311700" y="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In general, high return is correlated with high volatility</a:t>
            </a:r>
            <a:endParaRPr sz="2000"/>
          </a:p>
        </p:txBody>
      </p:sp>
      <p:sp>
        <p:nvSpPr>
          <p:cNvPr id="256" name="Google Shape;256;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7" name="Google Shape;257;p42" title="Portfolio Value (Episodes with Largest &amp; Smallest Returns).png"/>
          <p:cNvPicPr preferRelativeResize="0"/>
          <p:nvPr/>
        </p:nvPicPr>
        <p:blipFill>
          <a:blip r:embed="rId3">
            <a:alphaModFix/>
          </a:blip>
          <a:stretch>
            <a:fillRect/>
          </a:stretch>
        </p:blipFill>
        <p:spPr>
          <a:xfrm>
            <a:off x="0" y="594767"/>
            <a:ext cx="9144003" cy="453181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264575"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Episode 32: Portfolio with highest return in Part 2</a:t>
            </a:r>
            <a:endParaRPr/>
          </a:p>
        </p:txBody>
      </p:sp>
      <p:sp>
        <p:nvSpPr>
          <p:cNvPr id="263" name="Google Shape;263;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 name="Google Shape;264;p43" title="Episode 32 (Trade with 20% cash or asset).png"/>
          <p:cNvPicPr preferRelativeResize="0"/>
          <p:nvPr/>
        </p:nvPicPr>
        <p:blipFill>
          <a:blip r:embed="rId3">
            <a:alphaModFix/>
          </a:blip>
          <a:stretch>
            <a:fillRect/>
          </a:stretch>
        </p:blipFill>
        <p:spPr>
          <a:xfrm>
            <a:off x="503814" y="575275"/>
            <a:ext cx="8042112" cy="4570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Episode 50: Portfolio with lowest return in Part 2</a:t>
            </a:r>
            <a:endParaRPr/>
          </a:p>
        </p:txBody>
      </p:sp>
      <p:sp>
        <p:nvSpPr>
          <p:cNvPr id="270" name="Google Shape;270;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1" name="Google Shape;271;p44" title="Episode 50 (Trade with 20% cash or asset).png"/>
          <p:cNvPicPr preferRelativeResize="0"/>
          <p:nvPr/>
        </p:nvPicPr>
        <p:blipFill>
          <a:blip r:embed="rId3">
            <a:alphaModFix/>
          </a:blip>
          <a:stretch>
            <a:fillRect/>
          </a:stretch>
        </p:blipFill>
        <p:spPr>
          <a:xfrm>
            <a:off x="250000" y="572700"/>
            <a:ext cx="8042086" cy="45708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 Solely Based on the Trained Q-Table</a:t>
            </a:r>
            <a:endParaRPr/>
          </a:p>
        </p:txBody>
      </p:sp>
      <p:sp>
        <p:nvSpPr>
          <p:cNvPr id="277" name="Google Shape;27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We observe that the overall profit over the entire period becomes more volatile as we increase the trading volume. Losses occur more often.</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pic>
        <p:nvPicPr>
          <p:cNvPr id="278" name="Google Shape;278;p45"/>
          <p:cNvPicPr preferRelativeResize="0"/>
          <p:nvPr/>
        </p:nvPicPr>
        <p:blipFill>
          <a:blip r:embed="rId3">
            <a:alphaModFix/>
          </a:blip>
          <a:stretch>
            <a:fillRect/>
          </a:stretch>
        </p:blipFill>
        <p:spPr>
          <a:xfrm>
            <a:off x="0" y="2381484"/>
            <a:ext cx="9144003" cy="13930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384125" y="130375"/>
            <a:ext cx="8520600" cy="3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Testing the model on </a:t>
            </a:r>
            <a:r>
              <a:rPr lang="en" sz="2000"/>
              <a:t>d</a:t>
            </a:r>
            <a:r>
              <a:rPr lang="en" sz="2000"/>
              <a:t>ifferent assets</a:t>
            </a:r>
            <a:endParaRPr sz="2000"/>
          </a:p>
        </p:txBody>
      </p:sp>
      <p:sp>
        <p:nvSpPr>
          <p:cNvPr id="284" name="Google Shape;284;p46"/>
          <p:cNvSpPr txBox="1"/>
          <p:nvPr>
            <p:ph idx="1" type="body"/>
          </p:nvPr>
        </p:nvSpPr>
        <p:spPr>
          <a:xfrm>
            <a:off x="311700" y="669300"/>
            <a:ext cx="8520600" cy="411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Times New Roman"/>
                <a:ea typeface="Times New Roman"/>
                <a:cs typeface="Times New Roman"/>
                <a:sym typeface="Times New Roman"/>
              </a:rPr>
              <a:t>We test the model by applying the same steps on different assets:</a:t>
            </a:r>
            <a:endParaRPr sz="1500">
              <a:solidFill>
                <a:schemeClr val="dk1"/>
              </a:solidFill>
              <a:latin typeface="Times New Roman"/>
              <a:ea typeface="Times New Roman"/>
              <a:cs typeface="Times New Roman"/>
              <a:sym typeface="Times New Roman"/>
            </a:endParaRPr>
          </a:p>
          <a:p>
            <a:pPr indent="-323850" lvl="0" marL="457200" rtl="0" algn="l">
              <a:spcBef>
                <a:spcPts val="120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Compute the technical indicators (SMA, EMA, Bollinger Bands) based on price of each asset;</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Make predictions based on the technical indicators, and store the “price_change_direction” (+1 or -1) in the same data frame as the technical indicators and price — this forms the input data frame, which we store as CSV files in a folder called “input”. There should be a CSV file for each asset.</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Loop through the “input” folder, load the csv files into data frames. Divide each input data frame into 80% training set and 20% test set.</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Train a Q-table using the function “train_multiple_episodes”, complete 50 training episodes for each training set.</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Test the training result using the function “test_with_greedy_policy”, which would take the test set as input, choose actions entirely based on the trained Q-table (chose the action that has the greatest reward given the current state), and store the result table as a csv file in the “training_result” folder.</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AutoNum type="arabicPeriod"/>
            </a:pPr>
            <a:r>
              <a:rPr lang="en" sz="1500">
                <a:solidFill>
                  <a:schemeClr val="dk1"/>
                </a:solidFill>
                <a:latin typeface="Times New Roman"/>
                <a:ea typeface="Times New Roman"/>
                <a:cs typeface="Times New Roman"/>
                <a:sym typeface="Times New Roman"/>
              </a:rPr>
              <a:t>Each csv file in the “training_result” folder should contain the dates, chosen action on each date, portfolio value before and after the action, price of the asset, cash, and inventory. We plot them and analyze the result.</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11700" y="-7875"/>
            <a:ext cx="85206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Test result for Different Assets</a:t>
            </a:r>
            <a:endParaRPr sz="2000"/>
          </a:p>
        </p:txBody>
      </p:sp>
      <p:sp>
        <p:nvSpPr>
          <p:cNvPr id="290" name="Google Shape;290;p47"/>
          <p:cNvSpPr txBox="1"/>
          <p:nvPr>
            <p:ph idx="1" type="body"/>
          </p:nvPr>
        </p:nvSpPr>
        <p:spPr>
          <a:xfrm>
            <a:off x="311700" y="437475"/>
            <a:ext cx="8520600" cy="374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Times New Roman"/>
                <a:ea typeface="Times New Roman"/>
                <a:cs typeface="Times New Roman"/>
                <a:sym typeface="Times New Roman"/>
              </a:rPr>
              <a:t>After computing some basic statistics for each of the training results, we noticed that most of the assets did not result in positive return (“Profit”) during this period under this trading strategy. This is likely because most of the assets experience a negative price change during this period. We observe that BTC resulted in the highest profit and ETH resulted in the lowest profit.</a:t>
            </a:r>
            <a:endParaRPr sz="1500"/>
          </a:p>
        </p:txBody>
      </p:sp>
      <p:pic>
        <p:nvPicPr>
          <p:cNvPr id="291" name="Google Shape;291;p47"/>
          <p:cNvPicPr preferRelativeResize="0"/>
          <p:nvPr/>
        </p:nvPicPr>
        <p:blipFill>
          <a:blip r:embed="rId3">
            <a:alphaModFix/>
          </a:blip>
          <a:stretch>
            <a:fillRect/>
          </a:stretch>
        </p:blipFill>
        <p:spPr>
          <a:xfrm>
            <a:off x="1036750" y="1592575"/>
            <a:ext cx="7070500" cy="3489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311700" y="154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97" name="Google Shape;297;p48"/>
          <p:cNvSpPr txBox="1"/>
          <p:nvPr>
            <p:ph idx="1" type="body"/>
          </p:nvPr>
        </p:nvSpPr>
        <p:spPr>
          <a:xfrm>
            <a:off x="311700" y="727250"/>
            <a:ext cx="8520600" cy="433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Our results show that the Q-learning framework is capable of learning meaningful trading policies through repeated interactions with a simulated environment. The agent successfully updated its Q-table based on daily portfolio returns and demonstrated improved decision-making across episodes. Nevertheless, the profitability of the strategy varied significantly depending on the asset, the market trend, and the time frame. Assets with declining prices generally produced negative profits. We tested larger trade volume in hope for greater profit, but they only led to higher volatility and more frequent losses.</a:t>
            </a:r>
            <a:endParaRPr sz="16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rPr lang="en" sz="1600">
                <a:solidFill>
                  <a:schemeClr val="dk1"/>
                </a:solidFill>
                <a:latin typeface="Times New Roman"/>
                <a:ea typeface="Times New Roman"/>
                <a:cs typeface="Times New Roman"/>
                <a:sym typeface="Times New Roman"/>
              </a:rPr>
              <a:t>Overall, this project confirms that reinforcement learning can be a powerful tool in financial trading. However, it also reveals the limitations of applying a fixed-state, discrete-action Q-learning model in a highly dynamic, noisy market like cryptocurrency. The agent's performance is heavily dependent on the quality of the input signals, the stability of market trends, and the design of the reward structure.</a:t>
            </a:r>
            <a:endParaRPr sz="1600">
              <a:solidFill>
                <a:schemeClr val="dk1"/>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303" name="Google Shape;303;p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latin typeface="Times New Roman"/>
                <a:ea typeface="Times New Roman"/>
                <a:cs typeface="Times New Roman"/>
                <a:sym typeface="Times New Roman"/>
              </a:rPr>
              <a:t>Several directions can be explored to improve the performance, robustness, and generalizability of this approach:</a:t>
            </a:r>
            <a:endParaRPr>
              <a:solidFill>
                <a:schemeClr val="dk1"/>
              </a:solidFill>
              <a:latin typeface="Times New Roman"/>
              <a:ea typeface="Times New Roman"/>
              <a:cs typeface="Times New Roman"/>
              <a:sym typeface="Times New Roman"/>
            </a:endParaRPr>
          </a:p>
          <a:p>
            <a:pPr indent="-342900" lvl="0" marL="457200" rtl="0" algn="l">
              <a:spcBef>
                <a:spcPts val="120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Experiment with different signal-states, try to figure out which signals can affect profit the most.</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Update the Q-table during the testing period: Update the Q-table dynamically during the test period, try to assign different weights to rewards during the testing period.</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Try to build the Q-table only on episodes with the most overall profit.</a:t>
            </a:r>
            <a:endParaRPr>
              <a:solidFill>
                <a:schemeClr val="dk1"/>
              </a:solidFill>
              <a:latin typeface="Times New Roman"/>
              <a:ea typeface="Times New Roman"/>
              <a:cs typeface="Times New Roman"/>
              <a:sym typeface="Times New Roman"/>
            </a:endParaRPr>
          </a:p>
          <a:p>
            <a:pPr indent="-342900" lvl="0" marL="457200" rtl="0" algn="l">
              <a:spcBef>
                <a:spcPts val="0"/>
              </a:spcBef>
              <a:spcAft>
                <a:spcPts val="0"/>
              </a:spcAft>
              <a:buClr>
                <a:schemeClr val="dk1"/>
              </a:buClr>
              <a:buSzPts val="1800"/>
              <a:buFont typeface="Times New Roman"/>
              <a:buAutoNum type="arabicPeriod"/>
            </a:pPr>
            <a:r>
              <a:rPr lang="en">
                <a:solidFill>
                  <a:schemeClr val="dk1"/>
                </a:solidFill>
                <a:latin typeface="Times New Roman"/>
                <a:ea typeface="Times New Roman"/>
                <a:cs typeface="Times New Roman"/>
                <a:sym typeface="Times New Roman"/>
              </a:rPr>
              <a:t>Try different combinations of assets instead of one asset at a time.</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828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Compute Technical Indicators (SMA, Bollinger Band, 20 Day High/Low)</a:t>
            </a:r>
            <a:endParaRPr sz="2000"/>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 name="Google Shape;76;p16" title="Plot_Technical_Indicators.png"/>
          <p:cNvPicPr preferRelativeResize="0"/>
          <p:nvPr/>
        </p:nvPicPr>
        <p:blipFill>
          <a:blip r:embed="rId3">
            <a:alphaModFix/>
          </a:blip>
          <a:stretch>
            <a:fillRect/>
          </a:stretch>
        </p:blipFill>
        <p:spPr>
          <a:xfrm>
            <a:off x="196288" y="692050"/>
            <a:ext cx="8751427" cy="4337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Sliding Window Forecast</a:t>
            </a:r>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Loop over the data frame in windows of 14 days</a:t>
            </a:r>
            <a:endParaRPr/>
          </a:p>
          <a:p>
            <a:pPr indent="-342900" lvl="0" marL="457200" rtl="0" algn="l">
              <a:spcBef>
                <a:spcPts val="0"/>
              </a:spcBef>
              <a:spcAft>
                <a:spcPts val="0"/>
              </a:spcAft>
              <a:buSzPts val="1800"/>
              <a:buAutoNum type="arabicPeriod"/>
            </a:pPr>
            <a:r>
              <a:rPr lang="en"/>
              <a:t>Let “Target” be the “Price” of the next day: df["Target"] = df["Price"].shift(-1)</a:t>
            </a:r>
            <a:endParaRPr/>
          </a:p>
          <a:p>
            <a:pPr indent="-342900" lvl="0" marL="457200" rtl="0" algn="l">
              <a:spcBef>
                <a:spcPts val="0"/>
              </a:spcBef>
              <a:spcAft>
                <a:spcPts val="0"/>
              </a:spcAft>
              <a:buSzPts val="1800"/>
              <a:buAutoNum type="arabicPeriod"/>
            </a:pPr>
            <a:r>
              <a:rPr lang="en"/>
              <a:t>Train the model on the first 13 days and make predictions for the last day</a:t>
            </a:r>
            <a:endParaRPr/>
          </a:p>
          <a:p>
            <a:pPr indent="-342900" lvl="0" marL="457200" rtl="0" algn="l">
              <a:spcBef>
                <a:spcPts val="0"/>
              </a:spcBef>
              <a:spcAft>
                <a:spcPts val="0"/>
              </a:spcAft>
              <a:buSzPts val="1800"/>
              <a:buAutoNum type="arabicPeriod"/>
            </a:pPr>
            <a:r>
              <a:rPr lang="en"/>
              <a:t>Store the “Date”, “Actual” and “Predicted” values in the “result” data frame</a:t>
            </a:r>
            <a:endParaRPr/>
          </a:p>
          <a:p>
            <a:pPr indent="-342900" lvl="0" marL="457200" rtl="0" algn="l">
              <a:spcBef>
                <a:spcPts val="0"/>
              </a:spcBef>
              <a:spcAft>
                <a:spcPts val="0"/>
              </a:spcAft>
              <a:buSzPts val="1800"/>
              <a:buAutoNum type="arabicPeriod"/>
            </a:pPr>
            <a:r>
              <a:rPr lang="en"/>
              <a:t>Calculate the R^2 value based on the “Actual” and “Predicted” values</a:t>
            </a:r>
            <a:endParaRPr/>
          </a:p>
          <a:p>
            <a:pPr indent="-342900" lvl="0" marL="457200" rtl="0" algn="l">
              <a:spcBef>
                <a:spcPts val="0"/>
              </a:spcBef>
              <a:spcAft>
                <a:spcPts val="0"/>
              </a:spcAft>
              <a:buSzPts val="1800"/>
              <a:buAutoNum type="arabicPeriod"/>
            </a:pPr>
            <a:r>
              <a:rPr lang="en"/>
              <a:t>Plot the “</a:t>
            </a:r>
            <a:r>
              <a:rPr lang="en"/>
              <a:t>Actual” and “Predicted” values on the same plot (visualize predictions)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9" name="Google Shape;89;p18"/>
          <p:cNvPicPr preferRelativeResize="0"/>
          <p:nvPr/>
        </p:nvPicPr>
        <p:blipFill>
          <a:blip r:embed="rId3">
            <a:alphaModFix/>
          </a:blip>
          <a:stretch>
            <a:fillRect/>
          </a:stretch>
        </p:blipFill>
        <p:spPr>
          <a:xfrm>
            <a:off x="-6" y="0"/>
            <a:ext cx="5920711" cy="5143499"/>
          </a:xfrm>
          <a:prstGeom prst="rect">
            <a:avLst/>
          </a:prstGeom>
          <a:noFill/>
          <a:ln>
            <a:noFill/>
          </a:ln>
        </p:spPr>
      </p:pic>
      <p:pic>
        <p:nvPicPr>
          <p:cNvPr id="90" name="Google Shape;90;p18"/>
          <p:cNvPicPr preferRelativeResize="0"/>
          <p:nvPr/>
        </p:nvPicPr>
        <p:blipFill>
          <a:blip r:embed="rId4">
            <a:alphaModFix/>
          </a:blip>
          <a:stretch>
            <a:fillRect/>
          </a:stretch>
        </p:blipFill>
        <p:spPr>
          <a:xfrm>
            <a:off x="4420425" y="2038775"/>
            <a:ext cx="4586199" cy="1424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590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Predicted Next-Day Price from XGBoost: R^2 = 0.97</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7" name="Google Shape;97;p19" title="Actual vs Predicted Values.png"/>
          <p:cNvPicPr preferRelativeResize="0"/>
          <p:nvPr/>
        </p:nvPicPr>
        <p:blipFill>
          <a:blip r:embed="rId3">
            <a:alphaModFix/>
          </a:blip>
          <a:stretch>
            <a:fillRect/>
          </a:stretch>
        </p:blipFill>
        <p:spPr>
          <a:xfrm>
            <a:off x="0" y="631775"/>
            <a:ext cx="9144003" cy="3879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284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Trading with 10% cash / 10% asset</a:t>
            </a:r>
            <a:endParaRPr/>
          </a:p>
        </p:txBody>
      </p:sp>
      <p:sp>
        <p:nvSpPr>
          <p:cNvPr id="103" name="Google Shape;103;p20"/>
          <p:cNvSpPr txBox="1"/>
          <p:nvPr>
            <p:ph idx="1" type="body"/>
          </p:nvPr>
        </p:nvSpPr>
        <p:spPr>
          <a:xfrm>
            <a:off x="311700" y="857650"/>
            <a:ext cx="8520600" cy="42018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Clr>
                <a:schemeClr val="dk1"/>
              </a:buClr>
              <a:buSzPct val="100000"/>
              <a:buAutoNum type="arabicPeriod"/>
            </a:pPr>
            <a:r>
              <a:rPr lang="en">
                <a:solidFill>
                  <a:schemeClr val="dk1"/>
                </a:solidFill>
              </a:rPr>
              <a:t>Initial Portfolio Setup</a:t>
            </a:r>
            <a:endParaRPr>
              <a:solidFill>
                <a:schemeClr val="dk1"/>
              </a:solidFill>
            </a:endParaRPr>
          </a:p>
          <a:p>
            <a:pPr indent="0" lvl="0" marL="457200" rtl="0" algn="l">
              <a:spcBef>
                <a:spcPts val="1200"/>
              </a:spcBef>
              <a:spcAft>
                <a:spcPts val="0"/>
              </a:spcAft>
              <a:buNone/>
            </a:pPr>
            <a:r>
              <a:rPr lang="en">
                <a:solidFill>
                  <a:schemeClr val="dk1"/>
                </a:solidFill>
              </a:rPr>
              <a:t>Seed money: 10,000 USD</a:t>
            </a:r>
            <a:endParaRPr>
              <a:solidFill>
                <a:schemeClr val="dk1"/>
              </a:solidFill>
            </a:endParaRPr>
          </a:p>
          <a:p>
            <a:pPr indent="0" lvl="0" marL="457200" rtl="0" algn="l">
              <a:spcBef>
                <a:spcPts val="1200"/>
              </a:spcBef>
              <a:spcAft>
                <a:spcPts val="0"/>
              </a:spcAft>
              <a:buNone/>
            </a:pPr>
            <a:r>
              <a:rPr lang="en">
                <a:solidFill>
                  <a:schemeClr val="dk1"/>
                </a:solidFill>
              </a:rPr>
              <a:t>Initial crypto holdings: 0 units</a:t>
            </a:r>
            <a:endParaRPr>
              <a:solidFill>
                <a:schemeClr val="dk1"/>
              </a:solidFill>
            </a:endParaRPr>
          </a:p>
          <a:p>
            <a:pPr indent="0" lvl="0" marL="457200" rtl="0" algn="l">
              <a:spcBef>
                <a:spcPts val="1200"/>
              </a:spcBef>
              <a:spcAft>
                <a:spcPts val="0"/>
              </a:spcAft>
              <a:buNone/>
            </a:pPr>
            <a:r>
              <a:rPr lang="en">
                <a:solidFill>
                  <a:schemeClr val="dk1"/>
                </a:solidFill>
              </a:rPr>
              <a:t>Transaction cost: 1% per Buy/Sell action</a:t>
            </a:r>
            <a:endParaRPr>
              <a:solidFill>
                <a:schemeClr val="dk1"/>
              </a:solidFill>
            </a:endParaRPr>
          </a:p>
          <a:p>
            <a:pPr indent="-334327" lvl="0" marL="457200" rtl="0" algn="l">
              <a:spcBef>
                <a:spcPts val="1200"/>
              </a:spcBef>
              <a:spcAft>
                <a:spcPts val="0"/>
              </a:spcAft>
              <a:buClr>
                <a:schemeClr val="dk1"/>
              </a:buClr>
              <a:buSzPct val="100000"/>
              <a:buAutoNum type="arabicPeriod"/>
            </a:pPr>
            <a:r>
              <a:rPr lang="en">
                <a:solidFill>
                  <a:schemeClr val="dk1"/>
                </a:solidFill>
              </a:rPr>
              <a:t>Strategy Rules and Constraints</a:t>
            </a:r>
            <a:endParaRPr>
              <a:solidFill>
                <a:schemeClr val="dk1"/>
              </a:solidFill>
            </a:endParaRPr>
          </a:p>
          <a:p>
            <a:pPr indent="0" lvl="0" marL="457200" rtl="0" algn="l">
              <a:spcBef>
                <a:spcPts val="1200"/>
              </a:spcBef>
              <a:spcAft>
                <a:spcPts val="0"/>
              </a:spcAft>
              <a:buNone/>
            </a:pPr>
            <a:r>
              <a:rPr lang="en">
                <a:solidFill>
                  <a:schemeClr val="dk1"/>
                </a:solidFill>
              </a:rPr>
              <a:t>Available actions: Buy, Hold, Sell</a:t>
            </a:r>
            <a:endParaRPr>
              <a:solidFill>
                <a:schemeClr val="dk1"/>
              </a:solidFill>
            </a:endParaRPr>
          </a:p>
          <a:p>
            <a:pPr indent="0" lvl="0" marL="457200" rtl="0" algn="l">
              <a:spcBef>
                <a:spcPts val="1200"/>
              </a:spcBef>
              <a:spcAft>
                <a:spcPts val="0"/>
              </a:spcAft>
              <a:buNone/>
            </a:pPr>
            <a:r>
              <a:rPr lang="en">
                <a:solidFill>
                  <a:schemeClr val="dk1"/>
                </a:solidFill>
              </a:rPr>
              <a:t>Can buy using 10% current cash balance / sell 10% crypto balance per transaction</a:t>
            </a:r>
            <a:endParaRPr>
              <a:solidFill>
                <a:schemeClr val="dk1"/>
              </a:solidFill>
            </a:endParaRPr>
          </a:p>
          <a:p>
            <a:pPr indent="0" lvl="0" marL="457200" rtl="0" algn="l">
              <a:spcBef>
                <a:spcPts val="1200"/>
              </a:spcBef>
              <a:spcAft>
                <a:spcPts val="0"/>
              </a:spcAft>
              <a:buNone/>
            </a:pPr>
            <a:r>
              <a:rPr lang="en">
                <a:solidFill>
                  <a:schemeClr val="dk1"/>
                </a:solidFill>
              </a:rPr>
              <a:t>Maximum 5 consecutive identical actions (cannot Buy/Hold/Sell more than 5 times in a row)</a:t>
            </a:r>
            <a:endParaRPr>
              <a:solidFill>
                <a:schemeClr val="dk1"/>
              </a:solidFill>
            </a:endParaRPr>
          </a:p>
          <a:p>
            <a:pPr indent="0" lvl="0" marL="457200" rtl="0" algn="l">
              <a:spcBef>
                <a:spcPts val="1200"/>
              </a:spcBef>
              <a:spcAft>
                <a:spcPts val="1200"/>
              </a:spcAft>
              <a:buNone/>
            </a:pPr>
            <a:r>
              <a:rPr lang="en">
                <a:solidFill>
                  <a:schemeClr val="dk1"/>
                </a:solidFill>
              </a:rPr>
              <a:t>Decision thresholds based on predicted price movements and technical indicators</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6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Q-Table</a:t>
            </a:r>
            <a:endParaRPr/>
          </a:p>
        </p:txBody>
      </p:sp>
      <p:sp>
        <p:nvSpPr>
          <p:cNvPr id="109" name="Google Shape;109;p21"/>
          <p:cNvSpPr txBox="1"/>
          <p:nvPr>
            <p:ph idx="1" type="body"/>
          </p:nvPr>
        </p:nvSpPr>
        <p:spPr>
          <a:xfrm>
            <a:off x="311700" y="640325"/>
            <a:ext cx="4053600" cy="4419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solidFill>
                  <a:schemeClr val="dk1"/>
                </a:solidFill>
              </a:rPr>
              <a:t>Actions: [“buy”, “hold”, “sell”]</a:t>
            </a:r>
            <a:endParaRPr>
              <a:solidFill>
                <a:schemeClr val="dk1"/>
              </a:solidFill>
            </a:endParaRPr>
          </a:p>
          <a:p>
            <a:pPr indent="0" lvl="0" marL="0" rtl="0" algn="l">
              <a:spcBef>
                <a:spcPts val="1200"/>
              </a:spcBef>
              <a:spcAft>
                <a:spcPts val="0"/>
              </a:spcAft>
              <a:buNone/>
            </a:pPr>
            <a:r>
              <a:rPr lang="en">
                <a:solidFill>
                  <a:schemeClr val="dk1"/>
                </a:solidFill>
              </a:rPr>
              <a:t>State: Permutation of 4 Signals, each with 3 possible values (+1, 0, -1) = 81 states</a:t>
            </a:r>
            <a:endParaRPr>
              <a:solidFill>
                <a:schemeClr val="dk1"/>
              </a:solidFill>
            </a:endParaRPr>
          </a:p>
          <a:p>
            <a:pPr indent="0" lvl="0" marL="0" rtl="0" algn="l">
              <a:spcBef>
                <a:spcPts val="1200"/>
              </a:spcBef>
              <a:spcAft>
                <a:spcPts val="0"/>
              </a:spcAft>
              <a:buNone/>
            </a:pPr>
            <a:r>
              <a:rPr lang="en">
                <a:solidFill>
                  <a:schemeClr val="dk1"/>
                </a:solidFill>
              </a:rPr>
              <a:t>Signal_1: Predicted Price Change Direction (+1 when the predicted next-day price is greater than current price; -1 otherwise)</a:t>
            </a:r>
            <a:endParaRPr>
              <a:solidFill>
                <a:schemeClr val="dk1"/>
              </a:solidFill>
            </a:endParaRPr>
          </a:p>
          <a:p>
            <a:pPr indent="0" lvl="0" marL="0" rtl="0" algn="l">
              <a:spcBef>
                <a:spcPts val="1200"/>
              </a:spcBef>
              <a:spcAft>
                <a:spcPts val="0"/>
              </a:spcAft>
              <a:buNone/>
            </a:pPr>
            <a:r>
              <a:rPr lang="en">
                <a:solidFill>
                  <a:schemeClr val="dk1"/>
                </a:solidFill>
              </a:rPr>
              <a:t>Signal_2: SMA Crossover (+1 for golden cross; -1 for death cross)</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Signal_3: High/Low Breakout (+1 when price breaks above the recent high; -1 when price falls below the recent low)</a:t>
            </a:r>
            <a:endParaRPr>
              <a:solidFill>
                <a:schemeClr val="dk1"/>
              </a:solidFill>
            </a:endParaRPr>
          </a:p>
          <a:p>
            <a:pPr indent="0" lvl="0" marL="0" rtl="0" algn="l">
              <a:spcBef>
                <a:spcPts val="1200"/>
              </a:spcBef>
              <a:spcAft>
                <a:spcPts val="1200"/>
              </a:spcAft>
              <a:buNone/>
            </a:pPr>
            <a:r>
              <a:rPr lang="en">
                <a:solidFill>
                  <a:schemeClr val="dk1"/>
                </a:solidFill>
              </a:rPr>
              <a:t>Signal_4: Bollinger Band Breakout (+1 when price moves above the upper band; -1 when price falls below the lower band)</a:t>
            </a:r>
            <a:endParaRPr>
              <a:solidFill>
                <a:schemeClr val="dk1"/>
              </a:solidFill>
            </a:endParaRPr>
          </a:p>
        </p:txBody>
      </p:sp>
      <p:pic>
        <p:nvPicPr>
          <p:cNvPr id="110" name="Google Shape;110;p21"/>
          <p:cNvPicPr preferRelativeResize="0"/>
          <p:nvPr/>
        </p:nvPicPr>
        <p:blipFill>
          <a:blip r:embed="rId3">
            <a:alphaModFix/>
          </a:blip>
          <a:stretch>
            <a:fillRect/>
          </a:stretch>
        </p:blipFill>
        <p:spPr>
          <a:xfrm>
            <a:off x="4365304" y="0"/>
            <a:ext cx="4778692"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